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2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 snapToObjects="1"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73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9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22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8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80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91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20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27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38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56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5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2018. 06. 29.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50" r:id="rId13"/>
    <p:sldLayoutId id="2147483656" r:id="rId14"/>
    <p:sldLayoutId id="214748365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közszolgáltatás komplex 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1936" y="2834084"/>
            <a:ext cx="6400800" cy="1896379"/>
          </a:xfrm>
        </p:spPr>
        <p:txBody>
          <a:bodyPr>
            <a:normAutofit fontScale="85000" lnSpcReduction="10000"/>
          </a:bodyPr>
          <a:lstStyle/>
          <a:p>
            <a:r>
              <a:rPr lang="hu-HU" sz="3600" b="1" dirty="0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</a:t>
            </a:r>
            <a:r>
              <a:rPr lang="hu-HU" sz="3600" b="1" dirty="0" err="1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Ákr</a:t>
            </a:r>
            <a:r>
              <a:rPr lang="hu-HU" sz="3600" b="1" dirty="0">
                <a:solidFill>
                  <a:srgbClr val="92D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a helyi önkormányzatok jogalkalmazási gyakorlatában</a:t>
            </a:r>
          </a:p>
          <a:p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hu-HU" alt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Gyergyák Ferenc LL.M.</a:t>
            </a: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E4A8439-E832-9844-8F63-AE37CB327D59}"/>
              </a:ext>
            </a:extLst>
          </p:cNvPr>
          <p:cNvSpPr txBox="1"/>
          <p:nvPr/>
        </p:nvSpPr>
        <p:spPr>
          <a:xfrm>
            <a:off x="2699792" y="630024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július 4.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Főbb kérdéskörök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78978" y="1772816"/>
            <a:ext cx="7893521" cy="48245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200" b="1" dirty="0"/>
              <a:t>Az önkormányzat (hivatal) kapott-e segítséget az </a:t>
            </a:r>
            <a:r>
              <a:rPr lang="hu-HU" sz="2200" b="1" dirty="0" err="1"/>
              <a:t>Ákr</a:t>
            </a:r>
            <a:r>
              <a:rPr lang="hu-HU" sz="2200" b="1" dirty="0"/>
              <a:t>. hatálybalépését megelőzően vagy azt követően az </a:t>
            </a:r>
            <a:r>
              <a:rPr lang="hu-HU" sz="2200" b="1" dirty="0" err="1"/>
              <a:t>Ákr</a:t>
            </a:r>
            <a:r>
              <a:rPr lang="hu-HU" sz="2200" b="1" dirty="0"/>
              <a:t>. értelmezésével, alkalmazásával kapcsolatban a kormányhivataltól? Ha igen, milyen segítséget?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b="1" dirty="0"/>
              <a:t>Volt-e a hivatal ügyintézői részére a hivatalban </a:t>
            </a:r>
            <a:r>
              <a:rPr lang="hu-HU" sz="2200" b="1" dirty="0" err="1"/>
              <a:t>Ákr.-rel</a:t>
            </a:r>
            <a:r>
              <a:rPr lang="hu-HU" sz="2200" b="1" dirty="0"/>
              <a:t> kapcsolatos oktatás?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b="1" dirty="0"/>
              <a:t>Volt-e a hivatalból – nem kormányhivatal által szervezett – </a:t>
            </a:r>
            <a:r>
              <a:rPr lang="hu-HU" sz="2200" b="1" dirty="0" err="1"/>
              <a:t>Ákr.-oktatáson</a:t>
            </a:r>
            <a:r>
              <a:rPr lang="hu-HU" sz="2200" b="1" dirty="0"/>
              <a:t> valaki? Ki (jegyző vagy ügyintéző)?</a:t>
            </a:r>
            <a:endParaRPr lang="hu-HU" sz="2200" dirty="0"/>
          </a:p>
          <a:p>
            <a:pPr marL="457200" indent="-457200">
              <a:buFont typeface="+mj-lt"/>
              <a:buAutoNum type="arabicPeriod"/>
            </a:pPr>
            <a:r>
              <a:rPr lang="hu-HU" sz="2200" b="1" dirty="0"/>
              <a:t>Okozott-e gondot az </a:t>
            </a:r>
            <a:r>
              <a:rPr lang="hu-HU" sz="2200" b="1" dirty="0" err="1"/>
              <a:t>Ákr</a:t>
            </a:r>
            <a:r>
              <a:rPr lang="hu-HU" sz="2200" b="1" dirty="0"/>
              <a:t>. egyes rendelkezéseinek értelmezése?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b="1" dirty="0"/>
              <a:t>Az </a:t>
            </a:r>
            <a:r>
              <a:rPr lang="hu-HU" sz="2200" b="1" dirty="0" err="1"/>
              <a:t>Ákr</a:t>
            </a:r>
            <a:r>
              <a:rPr lang="hu-HU" sz="2200" b="1" dirty="0"/>
              <a:t>. mely jogintézményei okoznak problémát a gyakorlatban a jogalkalmazásnál?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b="1" dirty="0"/>
              <a:t>Miben látják az önkormányzatok az </a:t>
            </a:r>
            <a:r>
              <a:rPr lang="hu-HU" sz="2200" b="1" dirty="0" err="1"/>
              <a:t>Ákr</a:t>
            </a:r>
            <a:r>
              <a:rPr lang="hu-HU" sz="2200" b="1" dirty="0"/>
              <a:t>. pozitívumát a </a:t>
            </a:r>
            <a:r>
              <a:rPr lang="hu-HU" sz="2200" b="1" dirty="0" err="1"/>
              <a:t>Ket.-hez</a:t>
            </a:r>
            <a:r>
              <a:rPr lang="hu-HU" sz="2200" b="1" dirty="0"/>
              <a:t> képest? </a:t>
            </a:r>
          </a:p>
          <a:p>
            <a:pPr marL="457200" indent="-457200">
              <a:buFont typeface="+mj-lt"/>
              <a:buAutoNum type="arabicPeriod"/>
            </a:pPr>
            <a:endParaRPr lang="hu-HU" sz="2200" dirty="0"/>
          </a:p>
          <a:p>
            <a:pPr marL="0" indent="0" algn="ctr">
              <a:buNone/>
            </a:pPr>
            <a:r>
              <a:rPr lang="hu-HU" sz="2200" b="1" dirty="0" err="1"/>
              <a:t>Megkérdezetti</a:t>
            </a:r>
            <a:r>
              <a:rPr lang="hu-HU" sz="2200" b="1" dirty="0"/>
              <a:t> kör: fővárosi kerületek, városok, községek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Az önkormányzat kapott-e segítséget a kormányhivataltól?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6021" y="1530834"/>
            <a:ext cx="3868340" cy="627980"/>
          </a:xfrm>
        </p:spPr>
        <p:txBody>
          <a:bodyPr>
            <a:normAutofit fontScale="92500"/>
          </a:bodyPr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Fővárosi és megyei kormányhivatalonként VÁLTOZÓ !!!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43" y="1844824"/>
            <a:ext cx="2782070" cy="3684588"/>
          </a:xfrm>
        </p:spPr>
      </p:pic>
      <p:sp>
        <p:nvSpPr>
          <p:cNvPr id="4" name="Szövegdoboz 3"/>
          <p:cNvSpPr txBox="1"/>
          <p:nvPr/>
        </p:nvSpPr>
        <p:spPr>
          <a:xfrm>
            <a:off x="1534554" y="2220565"/>
            <a:ext cx="405127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Nem kaptak segítséget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Felhívás az </a:t>
            </a:r>
            <a:r>
              <a:rPr lang="hu-HU" sz="1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. Bevezetésére és hatálybalépésére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Jegyzői értekezleten rövid tájékoztatás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Pár órás előadás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Egész napos képzés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Központi szakmai anyagok megküldése,önálló szakmai segítségnyújtás nem volt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Jogértelmezésről állásfoglalás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7" y="2564904"/>
            <a:ext cx="118644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Volt-e a hivatal ügyintézői részére a hivatalban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Ákr.-rel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kapcsolatos oktatás?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24" y="1835299"/>
            <a:ext cx="2843976" cy="3684588"/>
          </a:xfrm>
        </p:spPr>
      </p:pic>
      <p:sp>
        <p:nvSpPr>
          <p:cNvPr id="10" name="Szöveg helye 2"/>
          <p:cNvSpPr>
            <a:spLocks noGrp="1"/>
          </p:cNvSpPr>
          <p:nvPr>
            <p:ph type="body" idx="1"/>
          </p:nvPr>
        </p:nvSpPr>
        <p:spPr>
          <a:xfrm>
            <a:off x="1363170" y="1511784"/>
            <a:ext cx="3868340" cy="3235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Hivatalonként VÁLTOZÓ !!!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16114" y="1835299"/>
            <a:ext cx="544274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Nem volt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Nem volt, de diasorokat és iratmintákat kaptak az ügyintézők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Belső Oktatás osztály-, ill. főosztály-értekezleteken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Összdolgozói</a:t>
            </a: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értekezlet ügyintézőket foglalkoztató kérdések megbeszélésére, jogértelmezésre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Oktatás hivatali szinten belső vagy külső meghívott előadóval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Jegyzői értekezleten rövid tájékoztatás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Pár órás előadás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Egész napos képzés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Központi szakmai anyagok megküldése, önálló szakmai segítségnyújtás nem volt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Probono</a:t>
            </a: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rendszeren keresztül </a:t>
            </a:r>
            <a:r>
              <a:rPr lang="hu-HU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  <a:r>
              <a:rPr lang="hu-H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képzés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6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Volt-e a hivatalból – nem kormányhivatal által szervezett –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Ákr.-oktatáson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valaki?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89125"/>
            <a:ext cx="2344316" cy="3325926"/>
          </a:xfrm>
        </p:spPr>
      </p:pic>
      <p:sp>
        <p:nvSpPr>
          <p:cNvPr id="6" name="Szöveg helye 2"/>
          <p:cNvSpPr>
            <a:spLocks noGrp="1"/>
          </p:cNvSpPr>
          <p:nvPr>
            <p:ph type="body" idx="1"/>
          </p:nvPr>
        </p:nvSpPr>
        <p:spPr>
          <a:xfrm>
            <a:off x="1393481" y="2089125"/>
            <a:ext cx="3868340" cy="3235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Hivatalonként VÁLTOZÓ !!!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79712" y="2790286"/>
            <a:ext cx="3606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Nem voltak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Jegyző, aljegyző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jogtanácsosok, főosztályvezetők, osztályvezetők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probono</a:t>
            </a:r>
            <a:endParaRPr lang="hu-HU" sz="1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Okozott-e gondot az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egyes rendelkezéseinek értelmezése?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27287"/>
            <a:ext cx="2705100" cy="3095625"/>
          </a:xfrm>
        </p:spPr>
      </p:pic>
      <p:sp>
        <p:nvSpPr>
          <p:cNvPr id="6" name="Szövegdoboz 5"/>
          <p:cNvSpPr txBox="1"/>
          <p:nvPr/>
        </p:nvSpPr>
        <p:spPr>
          <a:xfrm>
            <a:off x="620877" y="1683066"/>
            <a:ext cx="539985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Nem okozott gondot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Általános probléma: </a:t>
            </a:r>
          </a:p>
          <a:p>
            <a:pPr marL="6286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. túlzottan leegyszerűsítette a hatósági eljárás szabályozását</a:t>
            </a:r>
          </a:p>
          <a:p>
            <a:pPr marL="6286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Túlzottan felértékelődött az anyagi jogszabályok szerepe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Eljárás megindítása/megindulása fogalmak alkalmazása a gyakorlatban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közbenső határidők számítása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Sommás eljárás: határidő betartása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Függő hatályú döntés alkalmazása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Döntés véglegessége bizonytalanságot eredményez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1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Az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mely jogintézményei okoznak problémát a gyakorlatban a jogalkalmazásnál?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59111"/>
            <a:ext cx="2488332" cy="3329657"/>
          </a:xfrm>
        </p:spPr>
      </p:pic>
      <p:sp>
        <p:nvSpPr>
          <p:cNvPr id="6" name="Szövegdoboz 5"/>
          <p:cNvSpPr txBox="1"/>
          <p:nvPr/>
        </p:nvSpPr>
        <p:spPr>
          <a:xfrm>
            <a:off x="620877" y="1683066"/>
            <a:ext cx="53998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Ügyfélfogalma: közvetlen érintettség – ki lehet ügyfél?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Kérelem visszautasítása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Határidő-számítás, határidő túllépése, 15 napos határidő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Függő hatályú döntés alkalmazása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Felfüggesztés szabályrendszere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Döntés véglegessége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Végrehajtási rendelkezések értelmezése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Hatósági ellenőrzés keretszerűen szabályoz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Elektronikus ügyintézés alkalmazása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Mindegyik, mivel változott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Miben látják az önkormányzatok az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pozitívumát a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Ket.-hez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képest? 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78" y="1916832"/>
            <a:ext cx="2270666" cy="3221177"/>
          </a:xfrm>
        </p:spPr>
      </p:pic>
      <p:sp>
        <p:nvSpPr>
          <p:cNvPr id="6" name="Szövegdoboz 5"/>
          <p:cNvSpPr txBox="1"/>
          <p:nvPr/>
        </p:nvSpPr>
        <p:spPr>
          <a:xfrm>
            <a:off x="379562" y="1405293"/>
            <a:ext cx="57606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Belföldi jogsegélyt felváltó megkeresés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Illetékességi területen kívülieljárás lehetősége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Fellebbezési okok szűkítése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Másodfokú hatóság tényállás-tisztázási kötelezettségének kiterjesztése (nem adhatja vissza új eljárásra az ügyet)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Végrehajtás-foganatosítási kötelezettség az elsőfokú hatóságtól főszabályként átkerült az állami adóhatósághoz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Több szabadságot ad a jogalkalmazónak a keret jellegű szabályozás miatt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Jelentősen gyorsítja az ügyintézést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Rövidebb, egyszerűbb nyelvezetű, </a:t>
            </a:r>
            <a:r>
              <a:rPr lang="hu-HU" sz="1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egyértelműbb</a:t>
            </a:r>
            <a:r>
              <a:rPr lang="hu-H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 fogalmak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3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1465"/>
            <a:ext cx="7886700" cy="76662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Miben látják az önkormányzatok az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pozitívumát a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Ket.-hez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képest? 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78" y="1916832"/>
            <a:ext cx="2270666" cy="3221177"/>
          </a:xfrm>
        </p:spPr>
      </p:pic>
      <p:sp>
        <p:nvSpPr>
          <p:cNvPr id="6" name="Szövegdoboz 5"/>
          <p:cNvSpPr txBox="1"/>
          <p:nvPr/>
        </p:nvSpPr>
        <p:spPr>
          <a:xfrm>
            <a:off x="620876" y="1683066"/>
            <a:ext cx="55352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Összességében Ellentétes vélemények: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cap="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Áttekinthetőbb, rövidebb, könnyebben alkalmazható, mint a </a:t>
            </a:r>
            <a:r>
              <a:rPr lang="hu-HU" sz="2000" b="1" cap="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</a:t>
            </a:r>
            <a:r>
              <a:rPr lang="hu-H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pozitívuma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lra nyíl 2"/>
          <p:cNvSpPr/>
          <p:nvPr/>
        </p:nvSpPr>
        <p:spPr>
          <a:xfrm rot="16200000">
            <a:off x="3145706" y="3318526"/>
            <a:ext cx="442817" cy="1542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 rot="5400000">
            <a:off x="3145706" y="3761344"/>
            <a:ext cx="442817" cy="1542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90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506</Words>
  <Application>Microsoft Office PowerPoint</Application>
  <PresentationFormat>Diavetítés a képernyőre (4:3 oldalarány)</PresentationFormat>
  <Paragraphs>85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Office-téma</vt:lpstr>
      <vt:lpstr>KÖFOP-2.1.1-VEKOP-15- 2016-00001  A közszolgáltatás komplex kompetencia, életpálya-program és oktatás technológiai fejlesztése</vt:lpstr>
      <vt:lpstr>Főbb kérdéskörök</vt:lpstr>
      <vt:lpstr>1. Az önkormányzat kapott-e segítséget a kormányhivataltól? </vt:lpstr>
      <vt:lpstr>2. Volt-e a hivatal ügyintézői részére a hivatalban Ákr.-rel kapcsolatos oktatás?</vt:lpstr>
      <vt:lpstr>3. Volt-e a hivatalból – nem kormányhivatal által szervezett – Ákr.-oktatáson valaki?</vt:lpstr>
      <vt:lpstr>4. Okozott-e gondot az Ákr. egyes rendelkezéseinek értelmezése?</vt:lpstr>
      <vt:lpstr>5. Az Ákr. mely jogintézményei okoznak problémát a gyakorlatban a jogalkalmazásnál?</vt:lpstr>
      <vt:lpstr>6. Miben látják az önkormányzatok az Ákr. pozitívumát a Ket.-hez képest? </vt:lpstr>
      <vt:lpstr>6. Miben látják az önkormányzatok az Ákr. pozitívumát a Ket.-hez képest? 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Boros Anita</cp:lastModifiedBy>
  <cp:revision>74</cp:revision>
  <dcterms:created xsi:type="dcterms:W3CDTF">2014-03-03T11:13:53Z</dcterms:created>
  <dcterms:modified xsi:type="dcterms:W3CDTF">2018-06-29T11:24:19Z</dcterms:modified>
</cp:coreProperties>
</file>